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27"/>
    <p:restoredTop sz="94737"/>
  </p:normalViewPr>
  <p:slideViewPr>
    <p:cSldViewPr snapToGrid="0">
      <p:cViewPr varScale="1">
        <p:scale>
          <a:sx n="74" d="100"/>
          <a:sy n="74" d="100"/>
        </p:scale>
        <p:origin x="6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6C296F77-763A-1B49-8F08-91BDF5A82BE2}" type="presOf" srcId="{E418CFBD-CBB0-47D4-90EA-7C86E66E0301}" destId="{CD36D044-47F6-BA4C-B7C5-E9DB54309CE0}" srcOrd="0" destOrd="0" presId="urn:microsoft.com/office/officeart/2005/8/layout/vList2"/>
    <dgm:cxn modelId="{3D0EFB57-CF8C-5744-A774-55319E05AA6E}" type="presOf" srcId="{5BA6EAC7-5FD8-4F9E-BFE8-CEDE7CEDDF86}" destId="{4E2EE375-77E8-344D-8FE3-6D408976901F}"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12/13/2022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p:txBody>
          <a:bodyPr/>
          <a:lstStyle/>
          <a:p>
            <a:r>
              <a:rPr lang="en-US" sz="2800" b="1" dirty="0">
                <a:solidFill>
                  <a:srgbClr val="FF0000"/>
                </a:solidFill>
              </a:rPr>
              <a:t>Short-term bank funding alternatives</a:t>
            </a:r>
          </a:p>
          <a:p>
            <a:r>
              <a:rPr lang="en-US" sz="2400" dirty="0"/>
              <a:t>Retail market</a:t>
            </a:r>
          </a:p>
          <a:p>
            <a:pPr lvl="1">
              <a:buFont typeface="Wingdings" panose="05000000000000000000" pitchFamily="2" charset="2"/>
              <a:buChar char="§"/>
            </a:pPr>
            <a:r>
              <a:rPr lang="en-US" sz="2000" dirty="0"/>
              <a:t>Retail deposit</a:t>
            </a:r>
          </a:p>
          <a:p>
            <a:pPr lvl="2">
              <a:buFont typeface="Wingdings" panose="05000000000000000000" pitchFamily="2" charset="2"/>
              <a:buChar char="q"/>
            </a:pPr>
            <a:r>
              <a:rPr lang="en-US" sz="1600" dirty="0"/>
              <a:t>Deposit account</a:t>
            </a:r>
          </a:p>
          <a:p>
            <a:pPr lvl="2">
              <a:buFont typeface="Wingdings" panose="05000000000000000000" pitchFamily="2" charset="2"/>
              <a:buChar char="q"/>
            </a:pPr>
            <a:r>
              <a:rPr lang="en-US" sz="1600" dirty="0"/>
              <a:t>Saving account</a:t>
            </a:r>
          </a:p>
          <a:p>
            <a:pPr lvl="2">
              <a:buFont typeface="Wingdings" panose="05000000000000000000" pitchFamily="2" charset="2"/>
              <a:buChar char="q"/>
            </a:pPr>
            <a:r>
              <a:rPr lang="en-US" sz="1600" dirty="0"/>
              <a:t>Money market account</a:t>
            </a:r>
          </a:p>
          <a:p>
            <a:r>
              <a:rPr lang="en-US" sz="2400" dirty="0"/>
              <a:t>Short-term Wholesale market</a:t>
            </a:r>
          </a:p>
          <a:p>
            <a:pPr lvl="1">
              <a:buFont typeface="Wingdings" panose="05000000000000000000" pitchFamily="2" charset="2"/>
              <a:buChar char="§"/>
            </a:pPr>
            <a:r>
              <a:rPr lang="en-US" sz="2000" dirty="0"/>
              <a:t>Reserve fund</a:t>
            </a:r>
          </a:p>
          <a:p>
            <a:pPr lvl="1">
              <a:buFont typeface="Wingdings" panose="05000000000000000000" pitchFamily="2" charset="2"/>
              <a:buChar char="§"/>
            </a:pPr>
            <a:r>
              <a:rPr lang="en-US" sz="2000" dirty="0"/>
              <a:t>Interbank fund</a:t>
            </a:r>
          </a:p>
          <a:p>
            <a:pPr lvl="1">
              <a:buFont typeface="Wingdings" panose="05000000000000000000" pitchFamily="2" charset="2"/>
              <a:buChar char="§"/>
            </a:pPr>
            <a:r>
              <a:rPr lang="en-US" sz="2000" dirty="0"/>
              <a:t>Certificate of deposit</a:t>
            </a:r>
          </a:p>
        </p:txBody>
      </p:sp>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p:txBody>
          <a:bodyPr>
            <a:normAutofit/>
          </a:bodyPr>
          <a:lstStyle/>
          <a:p>
            <a:r>
              <a:rPr lang="en-US" sz="2800" b="1" dirty="0">
                <a:solidFill>
                  <a:srgbClr val="FF0000"/>
                </a:solidFill>
              </a:rPr>
              <a:t>Interbank Funds</a:t>
            </a:r>
          </a:p>
          <a:p>
            <a:r>
              <a:rPr lang="en-US" sz="2400" dirty="0"/>
              <a:t>The interbank market is the market of </a:t>
            </a:r>
          </a:p>
          <a:p>
            <a:r>
              <a:rPr lang="en-US" sz="2400" dirty="0"/>
              <a:t>loans and deposits between banks.</a:t>
            </a:r>
            <a:endParaRPr lang="en-US" sz="2400" b="1" dirty="0">
              <a:solidFill>
                <a:srgbClr val="FF0000"/>
              </a:solidFill>
            </a:endParaRPr>
          </a:p>
          <a:p>
            <a:r>
              <a:rPr lang="en-US" sz="2800" b="1" dirty="0">
                <a:solidFill>
                  <a:srgbClr val="FF0000"/>
                </a:solidFill>
              </a:rPr>
              <a:t>Certificate of deposit</a:t>
            </a:r>
          </a:p>
          <a:p>
            <a:r>
              <a:rPr lang="en-US" sz="2400" dirty="0"/>
              <a:t>Non-negotiable CD</a:t>
            </a:r>
          </a:p>
          <a:p>
            <a:r>
              <a:rPr lang="en-US" sz="2400" dirty="0"/>
              <a:t>Negotiable CD</a:t>
            </a:r>
          </a:p>
          <a:p>
            <a:pPr lvl="1"/>
            <a:r>
              <a:rPr lang="en-US" sz="2000" dirty="0"/>
              <a:t>Large-denomination CD</a:t>
            </a:r>
          </a:p>
          <a:p>
            <a:pPr lvl="1"/>
            <a:r>
              <a:rPr lang="en-US" sz="2000" dirty="0"/>
              <a:t>Small-denomination CD</a:t>
            </a:r>
          </a:p>
        </p:txBody>
      </p:sp>
      <p:pic>
        <p:nvPicPr>
          <p:cNvPr id="7" name="Picture 6">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4926" y="2084832"/>
            <a:ext cx="2975288" cy="43547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sz="2400" dirty="0"/>
              <a:t>A </a:t>
            </a:r>
            <a:r>
              <a:rPr lang="en-US" altLang="zh-CN" sz="2400" dirty="0">
                <a:solidFill>
                  <a:srgbClr val="FF0000"/>
                </a:solidFill>
              </a:rPr>
              <a:t>repurchase agreement </a:t>
            </a:r>
            <a:r>
              <a:rPr lang="en-US" altLang="zh-CN" sz="2400" dirty="0"/>
              <a:t>or </a:t>
            </a:r>
            <a:r>
              <a:rPr lang="en-US" altLang="zh-CN" sz="2400" dirty="0">
                <a:solidFill>
                  <a:srgbClr val="FF0000"/>
                </a:solidFill>
              </a:rPr>
              <a:t>repo</a:t>
            </a:r>
            <a:r>
              <a:rPr lang="en-US" altLang="zh-CN" sz="2400" dirty="0"/>
              <a:t> is the sale of a security with a simultaneous agreement by the seller to buy the same security back from the purchaser at an agreed-on price and future date.</a:t>
            </a:r>
          </a:p>
          <a:p>
            <a:r>
              <a:rPr lang="en-US" altLang="zh-CN" sz="2400" dirty="0"/>
              <a:t>The price at which the dealer repurchases the security is known as the </a:t>
            </a:r>
            <a:r>
              <a:rPr lang="en-US" altLang="zh-CN" sz="2400" dirty="0">
                <a:solidFill>
                  <a:srgbClr val="FF0000"/>
                </a:solidFill>
              </a:rPr>
              <a:t>repurchase price</a:t>
            </a:r>
            <a:r>
              <a:rPr lang="en-US" altLang="zh-CN" sz="2400" dirty="0"/>
              <a:t>.</a:t>
            </a:r>
          </a:p>
          <a:p>
            <a:r>
              <a:rPr lang="en-US" altLang="zh-CN" sz="2400" dirty="0"/>
              <a:t>The date when the gilt is repurchased is called the </a:t>
            </a:r>
            <a:r>
              <a:rPr lang="en-US" altLang="zh-CN" sz="2400" dirty="0">
                <a:solidFill>
                  <a:srgbClr val="FF0000"/>
                </a:solidFill>
              </a:rPr>
              <a:t>repurchase date</a:t>
            </a:r>
            <a:r>
              <a:rPr lang="en-US" altLang="zh-CN" sz="2400" dirty="0"/>
              <a:t>.</a:t>
            </a:r>
          </a:p>
          <a:p>
            <a:endParaRPr lang="en-US" altLang="zh-CN" dirty="0"/>
          </a:p>
          <a:p>
            <a:endParaRPr lang="en-US" dirty="0"/>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p:txBody>
          <a:bodyPr/>
          <a:lstStyle/>
          <a:p>
            <a:r>
              <a:rPr lang="en-US" sz="2800" b="1" dirty="0">
                <a:solidFill>
                  <a:srgbClr val="FF0000"/>
                </a:solidFill>
              </a:rPr>
              <a:t>R</a:t>
            </a:r>
            <a:r>
              <a:rPr lang="en-US" altLang="zh-CN" sz="2800" b="1" dirty="0">
                <a:solidFill>
                  <a:srgbClr val="FF0000"/>
                </a:solidFill>
              </a:rPr>
              <a:t>epurchase and reverse repurchase agreement</a:t>
            </a:r>
            <a:endParaRPr lang="en-US" altLang="zh-CN" sz="2800" b="1" dirty="0"/>
          </a:p>
          <a:p>
            <a:r>
              <a:rPr lang="en-US" altLang="zh-CN" sz="2000" dirty="0"/>
              <a:t>The interest rate on a repurchase agreement is called the </a:t>
            </a:r>
            <a:r>
              <a:rPr lang="en-US" altLang="zh-CN" sz="2000" dirty="0">
                <a:solidFill>
                  <a:srgbClr val="FF0000"/>
                </a:solidFill>
              </a:rPr>
              <a:t>repo rate</a:t>
            </a:r>
            <a:r>
              <a:rPr lang="en-US" altLang="zh-CN" sz="2000" dirty="0"/>
              <a:t>.</a:t>
            </a:r>
          </a:p>
          <a:p>
            <a:r>
              <a:rPr lang="en-US" altLang="zh-CN" sz="2000" dirty="0">
                <a:solidFill>
                  <a:srgbClr val="FF0000"/>
                </a:solidFill>
              </a:rPr>
              <a:t>Repo rate is lower when</a:t>
            </a:r>
            <a:r>
              <a:rPr lang="en-US" altLang="zh-CN" sz="2000" dirty="0"/>
              <a:t>:</a:t>
            </a:r>
          </a:p>
          <a:p>
            <a:pPr>
              <a:buFont typeface="Wingdings" panose="05000000000000000000" pitchFamily="2" charset="2"/>
              <a:buChar char="§"/>
            </a:pPr>
            <a:r>
              <a:rPr lang="en-US" altLang="zh-CN" sz="2000" dirty="0"/>
              <a:t>The collateral is highly rated</a:t>
            </a:r>
          </a:p>
          <a:p>
            <a:pPr>
              <a:buFont typeface="Wingdings" panose="05000000000000000000" pitchFamily="2" charset="2"/>
              <a:buChar char="§"/>
            </a:pPr>
            <a:r>
              <a:rPr lang="en-US" altLang="zh-CN" sz="2000" dirty="0"/>
              <a:t>Short term maturity</a:t>
            </a:r>
          </a:p>
          <a:p>
            <a:pPr>
              <a:buFont typeface="Wingdings" panose="05000000000000000000" pitchFamily="2" charset="2"/>
              <a:buChar char="§"/>
            </a:pPr>
            <a:r>
              <a:rPr lang="en-US" altLang="zh-CN" sz="2000" dirty="0"/>
              <a:t>Delivery of collateral to the lender is required</a:t>
            </a:r>
          </a:p>
          <a:p>
            <a:pPr>
              <a:buFont typeface="Wingdings" panose="05000000000000000000" pitchFamily="2" charset="2"/>
              <a:buChar char="§"/>
            </a:pPr>
            <a:r>
              <a:rPr lang="en-US" altLang="zh-CN" sz="2000" dirty="0"/>
              <a:t>high demand and short supply of collateral</a:t>
            </a:r>
          </a:p>
          <a:p>
            <a:pPr>
              <a:buFont typeface="Wingdings" panose="05000000000000000000" pitchFamily="2" charset="2"/>
              <a:buChar char="§"/>
            </a:pPr>
            <a:r>
              <a:rPr lang="en-US" sz="2000" dirty="0"/>
              <a:t>The interest rates of alternative financing in the money market is lower</a:t>
            </a:r>
            <a:endParaRPr lang="en-US" altLang="zh-CN" sz="2000"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p:txBody>
          <a:bodyPr>
            <a:normAutofit fontScale="92500" lnSpcReduction="10000"/>
          </a:bodyPr>
          <a:lstStyle/>
          <a:p>
            <a:r>
              <a:rPr lang="en-US" sz="3000" b="1" dirty="0">
                <a:solidFill>
                  <a:srgbClr val="FF0000"/>
                </a:solidFill>
              </a:rPr>
              <a:t>R</a:t>
            </a:r>
            <a:r>
              <a:rPr lang="en-US" altLang="zh-CN" sz="3000" b="1" dirty="0">
                <a:solidFill>
                  <a:srgbClr val="FF0000"/>
                </a:solidFill>
              </a:rPr>
              <a:t>epurchase and reverse repurchase agreement</a:t>
            </a:r>
            <a:endParaRPr lang="en-US" altLang="zh-CN" sz="3000" b="1" dirty="0"/>
          </a:p>
          <a:p>
            <a:r>
              <a:rPr lang="en-US" dirty="0"/>
              <a:t>Both parties to a repurchase agreement are subject to </a:t>
            </a:r>
            <a:r>
              <a:rPr lang="en-US" dirty="0">
                <a:solidFill>
                  <a:srgbClr val="FF0000"/>
                </a:solidFill>
              </a:rPr>
              <a:t>credit risk</a:t>
            </a:r>
            <a:r>
              <a:rPr lang="en-US" dirty="0"/>
              <a:t>.</a:t>
            </a:r>
          </a:p>
          <a:p>
            <a:r>
              <a:rPr lang="en-US" dirty="0"/>
              <a:t>The difference between the market value of the security used as collateral and the value of the loan is known as the </a:t>
            </a:r>
            <a:r>
              <a:rPr lang="en-US" dirty="0">
                <a:solidFill>
                  <a:srgbClr val="FF0000"/>
                </a:solidFill>
              </a:rPr>
              <a:t>repo margin</a:t>
            </a:r>
            <a:r>
              <a:rPr lang="en-US" dirty="0"/>
              <a:t>, although the term </a:t>
            </a:r>
            <a:r>
              <a:rPr lang="en-US" dirty="0">
                <a:solidFill>
                  <a:srgbClr val="FF0000"/>
                </a:solidFill>
              </a:rPr>
              <a:t>haircut</a:t>
            </a:r>
            <a:r>
              <a:rPr lang="en-US" dirty="0"/>
              <a:t> is more commonly used, particularly in the United States.</a:t>
            </a:r>
          </a:p>
          <a:p>
            <a:r>
              <a:rPr lang="en-US" dirty="0">
                <a:solidFill>
                  <a:srgbClr val="FF0000"/>
                </a:solidFill>
              </a:rPr>
              <a:t>Rope margin is lower when</a:t>
            </a:r>
            <a:r>
              <a:rPr lang="en-US" dirty="0"/>
              <a:t>:</a:t>
            </a:r>
          </a:p>
          <a:p>
            <a:r>
              <a:rPr lang="en-US" dirty="0"/>
              <a:t>The shorter length of repurchase agreement</a:t>
            </a:r>
          </a:p>
          <a:p>
            <a:r>
              <a:rPr lang="en-US" dirty="0"/>
              <a:t>The higher quality of the collateral</a:t>
            </a:r>
          </a:p>
          <a:p>
            <a:r>
              <a:rPr lang="en-US" dirty="0"/>
              <a:t>The higher creditworthiness of the counterparty</a:t>
            </a:r>
          </a:p>
          <a:p>
            <a:r>
              <a:rPr lang="en-US" dirty="0"/>
              <a:t>High demand and short supply of the collateral</a:t>
            </a:r>
          </a:p>
          <a:p>
            <a:endParaRPr lang="en-US" dirty="0"/>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p:txBody>
          <a:bodyPr>
            <a:normAutofit lnSpcReduction="10000"/>
          </a:bodyPr>
          <a:lstStyle/>
          <a:p>
            <a:pPr marL="0" indent="0">
              <a:buNone/>
            </a:pPr>
            <a:r>
              <a:rPr lang="en-US" dirty="0"/>
              <a:t>1.A large-denomination negotiable certificate of deposit most likely:</a:t>
            </a:r>
          </a:p>
          <a:p>
            <a:pPr marL="457200" indent="-457200">
              <a:buFont typeface="+mj-lt"/>
              <a:buAutoNum type="alphaUcPeriod"/>
            </a:pPr>
            <a:r>
              <a:rPr lang="en-US" b="1" dirty="0"/>
              <a:t>is traded in the open market.</a:t>
            </a:r>
          </a:p>
          <a:p>
            <a:pPr marL="457200" indent="-457200">
              <a:buFont typeface="+mj-lt"/>
              <a:buAutoNum type="alphaUcPeriod"/>
            </a:pPr>
            <a:r>
              <a:rPr lang="en-US" b="1" dirty="0"/>
              <a:t>is purchased by retail investors.</a:t>
            </a:r>
          </a:p>
          <a:p>
            <a:pPr marL="457200" indent="-457200">
              <a:buFont typeface="+mj-lt"/>
              <a:buAutoNum type="alphaUcPeriod"/>
            </a:pPr>
            <a:r>
              <a:rPr lang="en-US" b="1" dirty="0"/>
              <a:t>has a penalty for early withdrawal of funds.</a:t>
            </a:r>
          </a:p>
          <a:p>
            <a:pPr marL="0" indent="0">
              <a:buNone/>
            </a:pPr>
            <a:r>
              <a:rPr lang="en-US" dirty="0"/>
              <a:t>2.From the dealer’s viewpoint, a repurchase agreement is best described as a type of:</a:t>
            </a:r>
          </a:p>
          <a:p>
            <a:pPr marL="457200" indent="-457200">
              <a:buFont typeface="+mj-lt"/>
              <a:buAutoNum type="alphaUcPeriod"/>
            </a:pPr>
            <a:r>
              <a:rPr lang="en-US" b="1" dirty="0"/>
              <a:t>collateralized short-term lending.</a:t>
            </a:r>
          </a:p>
          <a:p>
            <a:pPr marL="457200" indent="-457200">
              <a:buFont typeface="+mj-lt"/>
              <a:buAutoNum type="alphaUcPeriod"/>
            </a:pPr>
            <a:r>
              <a:rPr lang="en-US" b="1" dirty="0"/>
              <a:t>collateralized short-term borrowing.</a:t>
            </a:r>
          </a:p>
          <a:p>
            <a:pPr marL="457200" indent="-457200">
              <a:buFont typeface="+mj-lt"/>
              <a:buAutoNum type="alphaUcPeriod"/>
            </a:pPr>
            <a:r>
              <a:rPr lang="en-US" b="1" dirty="0"/>
              <a:t>uncollateralized short-term borrowing.</a:t>
            </a:r>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p:txBody>
          <a:bodyPr/>
          <a:lstStyle/>
          <a:p>
            <a:pPr marL="0" indent="0">
              <a:buNone/>
            </a:pPr>
            <a:r>
              <a:rPr lang="en-US" dirty="0"/>
              <a:t>3.The interest on a repurchase agreement is known as the:</a:t>
            </a:r>
          </a:p>
          <a:p>
            <a:pPr marL="457200" indent="-457200">
              <a:buFont typeface="+mj-lt"/>
              <a:buAutoNum type="alphaUcPeriod"/>
            </a:pPr>
            <a:r>
              <a:rPr lang="en-US" dirty="0"/>
              <a:t>repo rate.</a:t>
            </a:r>
          </a:p>
          <a:p>
            <a:pPr marL="457200" indent="-457200">
              <a:buFont typeface="+mj-lt"/>
              <a:buAutoNum type="alphaUcPeriod"/>
            </a:pPr>
            <a:r>
              <a:rPr lang="en-US" dirty="0"/>
              <a:t>repo yield.</a:t>
            </a:r>
          </a:p>
          <a:p>
            <a:pPr marL="457200" indent="-457200">
              <a:buFont typeface="+mj-lt"/>
              <a:buAutoNum type="alphaUcPeriod"/>
            </a:pPr>
            <a:r>
              <a:rPr lang="en-US" dirty="0"/>
              <a:t>Repo margin.</a:t>
            </a:r>
          </a:p>
          <a:p>
            <a:pPr marL="0" indent="0">
              <a:buNone/>
            </a:pPr>
            <a:r>
              <a:rPr lang="en-US" dirty="0"/>
              <a:t>4.The level of repo margin is higher:</a:t>
            </a:r>
          </a:p>
          <a:p>
            <a:pPr marL="457200" indent="-457200">
              <a:buFont typeface="+mj-lt"/>
              <a:buAutoNum type="alphaUcPeriod"/>
            </a:pPr>
            <a:r>
              <a:rPr lang="en-US" dirty="0"/>
              <a:t>the higher the quality of the collateral.</a:t>
            </a:r>
          </a:p>
          <a:p>
            <a:pPr marL="457200" indent="-457200">
              <a:buFont typeface="+mj-lt"/>
              <a:buAutoNum type="alphaUcPeriod"/>
            </a:pPr>
            <a:r>
              <a:rPr lang="en-US" dirty="0"/>
              <a:t>the higher the credit quality of the counterparty.</a:t>
            </a:r>
          </a:p>
          <a:p>
            <a:pPr marL="457200" indent="-457200">
              <a:buFont typeface="+mj-lt"/>
              <a:buAutoNum type="alphaUcPeriod"/>
            </a:pPr>
            <a:r>
              <a:rPr lang="en-US" dirty="0"/>
              <a:t>the longer the length of the repurchase agreement.</a:t>
            </a:r>
          </a:p>
        </p:txBody>
      </p:sp>
    </p:spTree>
    <p:extLst>
      <p:ext uri="{BB962C8B-B14F-4D97-AF65-F5344CB8AC3E}">
        <p14:creationId xmlns:p14="http://schemas.microsoft.com/office/powerpoint/2010/main" val="3326094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1588</TotalTime>
  <Words>6072</Words>
  <Application>Microsoft Office PowerPoint</Application>
  <PresentationFormat>Widescreen</PresentationFormat>
  <Paragraphs>888</Paragraphs>
  <Slides>88</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88</vt:i4>
      </vt:variant>
    </vt:vector>
  </HeadingPairs>
  <TitlesOfParts>
    <vt:vector size="99" baseType="lpstr">
      <vt:lpstr>MyriadPro</vt:lpstr>
      <vt:lpstr>Tw Cen MT</vt:lpstr>
      <vt:lpstr>Tw Cen MT Condensed</vt:lpstr>
      <vt:lpstr>WarnockPro</vt:lpstr>
      <vt:lpstr>华文仿宋</vt:lpstr>
      <vt:lpstr>等线</vt:lpstr>
      <vt:lpstr>Arial</vt:lpstr>
      <vt:lpstr>Calibri</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秦玮杰</cp:lastModifiedBy>
  <cp:revision>29</cp:revision>
  <dcterms:created xsi:type="dcterms:W3CDTF">2022-12-06T11:51:52Z</dcterms:created>
  <dcterms:modified xsi:type="dcterms:W3CDTF">2022-12-13T07:52:43Z</dcterms:modified>
</cp:coreProperties>
</file>